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</p:sldIdLst>
  <p:sldSz cy="5143500" cx="9144000"/>
  <p:notesSz cx="6858000" cy="9144000"/>
  <p:embeddedFontLst>
    <p:embeddedFont>
      <p:font typeface="Montserrat"/>
      <p:regular r:id="rId183"/>
      <p:bold r:id="rId184"/>
      <p:italic r:id="rId185"/>
      <p:boldItalic r:id="rId186"/>
    </p:embeddedFont>
    <p:embeddedFont>
      <p:font typeface="Overpass"/>
      <p:regular r:id="rId187"/>
      <p:bold r:id="rId188"/>
      <p:italic r:id="rId189"/>
      <p:boldItalic r:id="rId1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6C49A40-F4F2-4676-98BD-7E28D1BBE838}">
  <a:tblStyle styleId="{C6C49A40-F4F2-4676-98BD-7E28D1BBE8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font" Target="fonts/Overpass-bold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187" Type="http://schemas.openxmlformats.org/officeDocument/2006/relationships/font" Target="fonts/Overpass-regular.fntdata"/><Relationship Id="rId47" Type="http://schemas.openxmlformats.org/officeDocument/2006/relationships/slide" Target="slides/slide41.xml"/><Relationship Id="rId186" Type="http://schemas.openxmlformats.org/officeDocument/2006/relationships/font" Target="fonts/Montserrat-boldItalic.fntdata"/><Relationship Id="rId185" Type="http://schemas.openxmlformats.org/officeDocument/2006/relationships/font" Target="fonts/Montserrat-italic.fntdata"/><Relationship Id="rId49" Type="http://schemas.openxmlformats.org/officeDocument/2006/relationships/slide" Target="slides/slide43.xml"/><Relationship Id="rId184" Type="http://schemas.openxmlformats.org/officeDocument/2006/relationships/font" Target="fonts/Montserrat-bold.fntdata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89" Type="http://schemas.openxmlformats.org/officeDocument/2006/relationships/font" Target="fonts/Overpass-italic.fntdata"/><Relationship Id="rId100" Type="http://schemas.openxmlformats.org/officeDocument/2006/relationships/slide" Target="slides/slide94.xml"/><Relationship Id="rId188" Type="http://schemas.openxmlformats.org/officeDocument/2006/relationships/font" Target="fonts/Overpass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font" Target="fonts/Montserrat-regular.fntdata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481cd4c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481cd4c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a3b7064c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a3b7064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a481cd4cf8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a481cd4cf8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a481cd4cf8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a481cd4cf8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a481cd4cf8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a481cd4cf8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a481cd4cf8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a481cd4cf8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a481cd4cf8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a481cd4cf8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a481cd4cf8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a481cd4cf8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a481cd4cf8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a481cd4cf8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a481cd4cf8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a481cd4cf8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a481cd4cf8_0_1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a481cd4cf8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a481cd4cf8_0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a481cd4cf8_0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4a3b7064c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4a3b7064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a481cd4cf8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a481cd4cf8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a481cd4cf8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a481cd4cf8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a481cd4cf8_0_1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a481cd4cf8_0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a481cd4cf8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a481cd4cf8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a481cd4cf8_0_1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a481cd4cf8_0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a481cd4cf8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a481cd4cf8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a481cd4cf8_0_1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a481cd4cf8_0_1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a481cd4cf8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a481cd4cf8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a481cd4cf8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a481cd4cf8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a481cd4cf8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a481cd4cf8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4a3b7064c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4a3b7064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481cd4cf8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481cd4cf8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a481cd4cf8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a481cd4cf8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a481cd4cf8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a481cd4cf8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a481cd4cf8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a481cd4cf8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a481cd4cf8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a481cd4cf8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a481cd4cf8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a481cd4cf8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a481cd4cf8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Google Shape;1751;ga481cd4cf8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a481cd4cf8_0_1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a481cd4cf8_0_1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a481cd4cf8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a481cd4cf8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a481cd4cf8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a481cd4cf8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481cd4cf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481cd4cf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a4a3b7064c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a4a3b7064c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a4a3b7064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a4a3b7064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a4a3b7064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a4a3b7064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a4a3b7064c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a4a3b7064c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a4a3b7064c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a4a3b7064c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a4a3b7064c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a4a3b7064c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a4a3b7064c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a4a3b7064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a4a3b7064c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a4a3b7064c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a4a3b7064c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a4a3b7064c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ga4a3b7064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8" name="Google Shape;1938;ga4a3b7064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481cd4cf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481cd4cf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a4a3b7064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a4a3b7064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a4a3b7064c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a4a3b7064c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a4a3b7064c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a4a3b7064c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a4a3b7064c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a4a3b7064c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a4a3b7064c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a4a3b7064c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a4a3b7064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a4a3b7064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a4a3b7064c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Google Shape;1997;ga4a3b7064c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a4a3b7064c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a4a3b7064c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a4a3b7064c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a4a3b7064c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a4a3b7064c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a4a3b7064c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4a3b7064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4a3b7064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a4a3b7064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a4a3b7064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a4a3b7064c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a4a3b7064c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a4a3b7064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a4a3b7064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a4a3b7064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a4a3b7064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a4a3b7064c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a4a3b7064c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a4a3b7064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a4a3b7064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a4a3b7064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a4a3b7064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a4a3b7064c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a4a3b7064c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a4a3b7064c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a4a3b7064c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a4a3b7064c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a4a3b7064c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4a3b7064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4a3b7064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a4a3b7064c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a4a3b7064c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4a3b7064c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4a3b7064c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a4a3b7064c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a4a3b7064c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a4a3b7064c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a4a3b7064c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a4a3b7064c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a4a3b7064c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a4a3b7064c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a4a3b7064c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a4a3b7064c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a4a3b7064c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a4a3b7064c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a4a3b7064c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a4a3b7064c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a4a3b7064c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a4a3b7064c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a4a3b7064c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4a3b706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4a3b706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a4a3b7064c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Google Shape;2294;ga4a3b7064c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a4a3b7064c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8" name="Google Shape;2308;ga4a3b7064c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a4a3b7064c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7" name="Google Shape;2317;ga4a3b7064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a4a3b7064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a4a3b7064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a4a3b7064c_0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" name="Google Shape;2340;ga4a3b7064c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a4a3b7064c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a4a3b7064c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a65d4000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a65d4000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4a3b7064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4a3b7064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4a3b7064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4a3b7064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481cd4cf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481cd4cf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4a3b7064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4a3b7064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4a3b706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4a3b706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4a3b7064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4a3b7064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4a3b7064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4a3b7064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4a3b7064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4a3b7064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4a3b7064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4a3b7064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4a3b7064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4a3b7064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4a3b7064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4a3b7064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4a3b7064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4a3b7064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4a3b7064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4a3b7064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4a3b7064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4a3b7064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4a3b7064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4a3b7064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4a3b7064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4a3b7064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4a3b7064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4a3b7064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481cd4cf8_0_1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481cd4cf8_0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481cd4cf8_0_1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481cd4cf8_0_1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481cd4cf8_0_1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481cd4cf8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481cd4cf8_0_1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481cd4cf8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481cd4cf8_0_1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481cd4cf8_0_1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481cd4cf8_0_1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481cd4cf8_0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481cd4cf8_0_1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481cd4cf8_0_1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4a3b7064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4a3b7064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481cd4cf8_0_1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481cd4cf8_0_1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481cd4cf8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481cd4cf8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481cd4cf8_0_1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481cd4cf8_0_1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481cd4cf8_0_1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481cd4cf8_0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a481cd4cf8_0_1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a481cd4cf8_0_1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a481cd4cf8_0_1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a481cd4cf8_0_1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a481cd4cf8_0_1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a481cd4cf8_0_1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a481cd4cf8_0_1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a481cd4cf8_0_1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a481cd4cf8_0_1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a481cd4cf8_0_1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481cd4cf8_0_1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a481cd4cf8_0_1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4a3b7064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4a3b7064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a481cd4cf8_0_1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a481cd4cf8_0_1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481cd4cf8_0_1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481cd4cf8_0_1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a481cd4cf8_0_1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a481cd4cf8_0_1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481cd4cf8_0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a481cd4cf8_0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a481cd4cf8_0_1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a481cd4cf8_0_1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481cd4cf8_0_1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a481cd4cf8_0_1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a481cd4cf8_0_1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a481cd4cf8_0_1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a481cd4cf8_0_1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a481cd4cf8_0_1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a481cd4cf8_0_1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a481cd4cf8_0_1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a481cd4cf8_0_1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a481cd4cf8_0_1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4a3b7064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4a3b7064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a481cd4cf8_0_1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a481cd4cf8_0_1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a481cd4cf8_0_1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a481cd4cf8_0_1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a481cd4cf8_0_1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a481cd4cf8_0_1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a481cd4cf8_0_1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a481cd4cf8_0_1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a481cd4cf8_0_1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a481cd4cf8_0_1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a481cd4cf8_0_1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a481cd4cf8_0_1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a481cd4cf8_0_1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a481cd4cf8_0_1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481cd4cf8_0_1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481cd4cf8_0_1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81cd4cf8_0_1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81cd4cf8_0_1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a481cd4cf8_0_1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a481cd4cf8_0_1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4a3b7064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4a3b7064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a481cd4cf8_0_1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a481cd4cf8_0_1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81cd4cf8_0_1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81cd4cf8_0_1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a481cd4cf8_0_1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a481cd4cf8_0_1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a481cd4cf8_0_1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a481cd4cf8_0_1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481cd4cf8_0_1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481cd4cf8_0_1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a481cd4cf8_0_1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a481cd4cf8_0_1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a481cd4cf8_0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a481cd4cf8_0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481cd4cf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a481cd4cf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481cd4cf8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481cd4cf8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a481cd4cf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a481cd4cf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a3b7064c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a3b7064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a481cd4cf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a481cd4cf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a481cd4cf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a481cd4cf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a481cd4cf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a481cd4cf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a481cd4cf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a481cd4cf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a481cd4cf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a481cd4cf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481cd4cf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481cd4cf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a481cd4cf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a481cd4cf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a481cd4cf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a481cd4cf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a481cd4cf8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a481cd4cf8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a481cd4cf8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a481cd4cf8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4a3b7064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4a3b7064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a481cd4cf8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a481cd4cf8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a481cd4cf8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a481cd4cf8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a481cd4cf8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a481cd4cf8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481cd4cf8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481cd4cf8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a481cd4cf8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a481cd4cf8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481cd4cf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481cd4cf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a481cd4cf8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a481cd4cf8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a481cd4cf8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a481cd4cf8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a481cd4cf8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a481cd4cf8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a481cd4cf8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a481cd4cf8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.jp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2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1.png"/><Relationship Id="rId4" Type="http://schemas.openxmlformats.org/officeDocument/2006/relationships/image" Target="../media/image2.jp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1.png"/><Relationship Id="rId4" Type="http://schemas.openxmlformats.org/officeDocument/2006/relationships/image" Target="../media/image2.jp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1.png"/><Relationship Id="rId4" Type="http://schemas.openxmlformats.org/officeDocument/2006/relationships/image" Target="../media/image2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.jp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2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2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2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2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.jp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2.jp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2.png"/><Relationship Id="rId4" Type="http://schemas.openxmlformats.org/officeDocument/2006/relationships/image" Target="../media/image2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2.jpg"/><Relationship Id="rId4" Type="http://schemas.openxmlformats.org/officeDocument/2006/relationships/image" Target="../media/image13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2.jp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2.jp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regularization methods do have a cost: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Introduce an additional hyperparameter that needs to be tuned.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multiplier to the penalty to decide the “strength” of the penalty.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3" name="Google Shape;133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4" name="Google Shape;134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07" name="Google Shape;1107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08" name="Google Shape;1108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9" name="Google Shape;1109;p112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10" name="Google Shape;1110;p112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11" name="Google Shape;1111;p112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12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112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12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12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12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112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18" name="Google Shape;1118;p112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19" name="Google Shape;1119;p112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0" name="Google Shape;1120;p112"/>
          <p:cNvPicPr preferRelativeResize="0"/>
          <p:nvPr/>
        </p:nvPicPr>
        <p:blipFill rotWithShape="1">
          <a:blip r:embed="rId4">
            <a:alphaModFix/>
          </a:blip>
          <a:srcRect b="0" l="0" r="49912" t="-1615"/>
          <a:stretch/>
        </p:blipFill>
        <p:spPr>
          <a:xfrm>
            <a:off x="5408650" y="1472250"/>
            <a:ext cx="2862101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112"/>
          <p:cNvSpPr txBox="1"/>
          <p:nvPr>
            <p:ph idx="1" type="body"/>
          </p:nvPr>
        </p:nvSpPr>
        <p:spPr>
          <a:xfrm>
            <a:off x="311700" y="1152475"/>
            <a:ext cx="86841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let’s fit using only RSS...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7" name="Google Shape;1127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8" name="Google Shape;1128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1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Our fitted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30" name="Google Shape;1130;p113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31" name="Google Shape;1131;p113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32" name="Google Shape;1132;p113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113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113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113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13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13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13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39" name="Google Shape;1139;p113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40" name="Google Shape;1140;p113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1" name="Google Shape;1141;p113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42" name="Google Shape;1142;p113"/>
          <p:cNvPicPr preferRelativeResize="0"/>
          <p:nvPr/>
        </p:nvPicPr>
        <p:blipFill rotWithShape="1">
          <a:blip r:embed="rId4">
            <a:alphaModFix/>
          </a:blip>
          <a:srcRect b="0" l="0" r="49912" t="-1615"/>
          <a:stretch/>
        </p:blipFill>
        <p:spPr>
          <a:xfrm>
            <a:off x="5408650" y="1472250"/>
            <a:ext cx="2862101" cy="11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48" name="Google Shape;1148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49" name="Google Shape;1149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0" name="Google Shape;1150;p114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51" name="Google Shape;1151;p114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52" name="Google Shape;1152;p114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114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14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14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14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14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114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14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14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14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14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14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64" name="Google Shape;1164;p114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65" name="Google Shape;1165;p114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6" name="Google Shape;1166;p114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7" name="Google Shape;1167;p114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Appears to have over fit to training data.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3" name="Google Shape;1173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74" name="Google Shape;1174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5" name="Google Shape;1175;p115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76" name="Google Shape;1176;p115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77" name="Google Shape;1177;p115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115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115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115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15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115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15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15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115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15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15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15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89" name="Google Shape;1189;p115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90" name="Google Shape;1190;p115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1" name="Google Shape;1191;p115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2" name="Google Shape;1192;p115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have high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variance.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98" name="Google Shape;1198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99" name="Google Shape;1199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0" name="Google Shape;1200;p116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01" name="Google Shape;1201;p116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02" name="Google Shape;1202;p116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16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16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16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16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16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116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116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116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116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116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116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4" name="Google Shape;1214;p116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5" name="Google Shape;1215;p116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6" name="Google Shape;1216;p116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7" name="Google Shape;1217;p116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know there is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bias-variance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trade-off.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23" name="Google Shape;1223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24" name="Google Shape;1224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5" name="Google Shape;1225;p11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26" name="Google Shape;1226;p11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27" name="Google Shape;1227;p117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1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117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11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1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117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17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117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11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1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11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11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39" name="Google Shape;1239;p11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40" name="Google Shape;1240;p11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1" name="Google Shape;1241;p117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2" name="Google Shape;1242;p117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could we introduce a little more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bias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significantly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reduce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variance?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48" name="Google Shape;1248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49" name="Google Shape;1249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0" name="Google Shape;1250;p11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51" name="Google Shape;1251;p11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52" name="Google Shape;1252;p118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11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18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11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11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18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18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18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11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1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11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1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64" name="Google Shape;1264;p11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65" name="Google Shape;1265;p11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6" name="Google Shape;1266;p118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7" name="Google Shape;1267;p118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Would adding the penalty term help generalize with more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bias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73" name="Google Shape;1273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74" name="Google Shape;1274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11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Adding bias can help generalize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76" name="Google Shape;1276;p11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77" name="Google Shape;1277;p11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78" name="Google Shape;1278;p119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1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19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1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1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19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19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19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11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11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11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1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90" name="Google Shape;1290;p11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91" name="Google Shape;1291;p11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2" name="Google Shape;1292;p119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3" name="Google Shape;1293;p119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99" name="Google Shape;1299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00" name="Google Shape;1300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2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imagine trying to reduce the Ridge Regression error term: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02" name="Google Shape;1302;p12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03" name="Google Shape;1303;p12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04" name="Google Shape;1304;p12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12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12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12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12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12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12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11" name="Google Shape;1311;p12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12" name="Google Shape;1312;p12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3" name="Google Shape;1313;p120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19" name="Google Shape;1319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20" name="Google Shape;1320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2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</a:t>
            </a:r>
            <a:r>
              <a:rPr b="1" lang="en" sz="2900">
                <a:solidFill>
                  <a:srgbClr val="434343"/>
                </a:solidFill>
              </a:rPr>
              <a:t>λ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 the squared slope coefficient.</a:t>
            </a:r>
            <a:endParaRPr b="1" sz="2900">
              <a:solidFill>
                <a:srgbClr val="434343"/>
              </a:solidFill>
            </a:endParaRPr>
          </a:p>
        </p:txBody>
      </p:sp>
      <p:cxnSp>
        <p:nvCxnSpPr>
          <p:cNvPr id="1322" name="Google Shape;1322;p121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23" name="Google Shape;1323;p121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24" name="Google Shape;1324;p121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21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21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21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21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21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21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31" name="Google Shape;1331;p121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32" name="Google Shape;1332;p121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3" name="Google Shape;1333;p121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121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Later on, we will actually cover L2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(Ridge Regression) first, due to the intuition behind the squared term being easier to understand.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1" name="Google Shape;141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2" name="Google Shape;142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40" name="Google Shape;1340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41" name="Google Shape;1341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Google Shape;1342;p122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43" name="Google Shape;1343;p122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44" name="Google Shape;1344;p122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22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22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22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22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22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22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51" name="Google Shape;1351;p122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52" name="Google Shape;1352;p122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3" name="Google Shape;1353;p122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122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case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endParaRPr b="1" sz="29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60" name="Google Shape;1360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61" name="Google Shape;1361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2" name="Google Shape;1362;p123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63" name="Google Shape;1363;p123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64" name="Google Shape;1364;p123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123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123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123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23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123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123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1" name="Google Shape;1371;p123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2" name="Google Shape;1372;p123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3" name="Google Shape;1373;p123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12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case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375" name="Google Shape;1375;p123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23"/>
          <p:cNvSpPr/>
          <p:nvPr/>
        </p:nvSpPr>
        <p:spPr>
          <a:xfrm>
            <a:off x="4085850" y="1225275"/>
            <a:ext cx="362400" cy="63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2" name="Google Shape;1382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83" name="Google Shape;1383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4" name="Google Shape;1384;p124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85" name="Google Shape;1385;p124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86" name="Google Shape;1386;p124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124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124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24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124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24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24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93" name="Google Shape;1393;p124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94" name="Google Shape;1394;p124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5" name="Google Shape;1395;p124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124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assume </a:t>
            </a:r>
            <a:r>
              <a:rPr b="1" lang="en" sz="2900">
                <a:solidFill>
                  <a:srgbClr val="434343"/>
                </a:solidFill>
              </a:rPr>
              <a:t>λ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=</a:t>
            </a:r>
            <a:r>
              <a:rPr b="1" lang="en" sz="2900">
                <a:solidFill>
                  <a:srgbClr val="434343"/>
                </a:solidFill>
              </a:rPr>
              <a:t> 1</a:t>
            </a:r>
            <a:endParaRPr b="1" sz="29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02" name="Google Shape;1402;p1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03" name="Google Shape;1403;p1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4" name="Google Shape;1404;p125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05" name="Google Shape;1405;p125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06" name="Google Shape;1406;p125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25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25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25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25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25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25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13" name="Google Shape;1413;p125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14" name="Google Shape;1414;p125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5" name="Google Shape;1415;p125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25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punishes a large slope for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17" name="Google Shape;1417;p125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125"/>
          <p:cNvSpPr/>
          <p:nvPr/>
        </p:nvSpPr>
        <p:spPr>
          <a:xfrm>
            <a:off x="7194825" y="1234400"/>
            <a:ext cx="362400" cy="63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24" name="Google Shape;1424;p1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25" name="Google Shape;1425;p1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6" name="Google Shape;1426;p126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27" name="Google Shape;1427;p126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28" name="Google Shape;1428;p126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126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126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26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126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126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126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35" name="Google Shape;1435;p126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36" name="Google Shape;1436;p126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7" name="Google Shape;1437;p126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126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single feature this lowers slope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39" name="Google Shape;1439;p126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0" name="Google Shape;1440;p126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46" name="Google Shape;1446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47" name="Google Shape;1447;p1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8" name="Google Shape;1448;p12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49" name="Google Shape;1449;p12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50" name="Google Shape;1450;p12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2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2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2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2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2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2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57" name="Google Shape;1457;p12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58" name="Google Shape;1458;p12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9" name="Google Shape;1459;p127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127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single feature this lowers slope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61" name="Google Shape;1461;p127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2" name="Google Shape;1462;p127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68" name="Google Shape;1468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69" name="Google Shape;1469;p1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0" name="Google Shape;1470;p12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71" name="Google Shape;1471;p12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72" name="Google Shape;1472;p12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2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12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12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12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2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2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79" name="Google Shape;1479;p12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80" name="Google Shape;1480;p12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1" name="Google Shape;1481;p128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128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At the cost of some additional bias (error in training set)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83" name="Google Shape;1483;p128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4" name="Google Shape;1484;p128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90" name="Google Shape;1490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91" name="Google Shape;1491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2" name="Google Shape;1492;p12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93" name="Google Shape;1493;p12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94" name="Google Shape;1494;p12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2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2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2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2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2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2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01" name="Google Shape;1501;p12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02" name="Google Shape;1502;p12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3" name="Google Shape;1503;p129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12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generalize better to unseen data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505" name="Google Shape;1505;p129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6" name="Google Shape;1506;p129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7" name="Google Shape;1507;p129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29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29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29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29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17" name="Google Shape;1517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18" name="Google Shape;1518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13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Consider overfitting to training set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0" name="Google Shape;1520;p13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1" name="Google Shape;1521;p13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22" name="Google Shape;1522;p130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13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130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13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13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130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30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130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3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13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13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13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34" name="Google Shape;1534;p13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35" name="Google Shape;1535;p13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6" name="Google Shape;1536;p130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42" name="Google Shape;1542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3" name="Google Shape;1543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13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45" name="Google Shape;1545;p131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46" name="Google Shape;1546;p131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47" name="Google Shape;1547;p131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131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131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31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31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31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31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31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31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131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31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31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59" name="Google Shape;1559;p131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60" name="Google Shape;1560;p131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1" name="Google Shape;1561;p131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2" name="Google Shape;1562;p131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Before we dive straight into coding regularization with Scikit-Learn, we need to discuss a few more relevant topics: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9" name="Google Shape;149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0" name="Google Shape;150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68" name="Google Shape;1568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69" name="Google Shape;1569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132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71" name="Google Shape;1571;p132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72" name="Google Shape;1572;p132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73" name="Google Shape;1573;p132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32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32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32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32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32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32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32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132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132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132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32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85" name="Google Shape;1585;p132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86" name="Google Shape;1586;p132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7" name="Google Shape;1587;p132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8" name="Google Shape;1588;p132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589" name="Google Shape;1589;p132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90" name="Google Shape;1590;p132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96" name="Google Shape;1596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97" name="Google Shape;1597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13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99" name="Google Shape;1599;p133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00" name="Google Shape;1600;p133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01" name="Google Shape;1601;p133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33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33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133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33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33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33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33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33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33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33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33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13" name="Google Shape;1613;p133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14" name="Google Shape;1614;p133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5" name="Google Shape;1615;p133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6" name="Google Shape;1616;p133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17" name="Google Shape;1617;p133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18" name="Google Shape;1618;p133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19" name="Google Shape;1619;p133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20" name="Google Shape;1620;p133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26" name="Google Shape;1626;p1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27" name="Google Shape;1627;p1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134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29" name="Google Shape;1629;p134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30" name="Google Shape;1630;p134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31" name="Google Shape;1631;p134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34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34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34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34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134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34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34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134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134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134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34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3" name="Google Shape;1643;p134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4" name="Google Shape;1644;p134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5" name="Google Shape;1645;p134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6" name="Google Shape;1646;p134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47" name="Google Shape;1647;p134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8" name="Google Shape;1648;p134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9" name="Google Shape;1649;p134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50" name="Google Shape;1650;p134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51" name="Google Shape;1651;p134"/>
          <p:cNvCxnSpPr/>
          <p:nvPr/>
        </p:nvCxnSpPr>
        <p:spPr>
          <a:xfrm flipH="1" rot="10800000">
            <a:off x="3214325" y="3173825"/>
            <a:ext cx="4500" cy="580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57" name="Google Shape;1657;p1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58" name="Google Shape;1658;p1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135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Compare to a more generalized model that used Ridge Regression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60" name="Google Shape;1660;p135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61" name="Google Shape;1661;p135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62" name="Google Shape;1662;p135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35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35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35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35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35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35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135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135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135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35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35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74" name="Google Shape;1674;p135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75" name="Google Shape;1675;p135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6" name="Google Shape;1676;p135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7" name="Google Shape;1677;p135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78" name="Google Shape;1678;p135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79" name="Google Shape;1679;p135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80" name="Google Shape;1680;p135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81" name="Google Shape;1681;p135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82" name="Google Shape;1682;p135"/>
          <p:cNvCxnSpPr/>
          <p:nvPr/>
        </p:nvCxnSpPr>
        <p:spPr>
          <a:xfrm flipH="1" rot="10800000">
            <a:off x="3214325" y="3173825"/>
            <a:ext cx="4500" cy="580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83" name="Google Shape;1683;p135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89" name="Google Shape;1689;p1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90" name="Google Shape;1690;p1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136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Same feature change does not produce as much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2" name="Google Shape;1692;p136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93" name="Google Shape;1693;p136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94" name="Google Shape;1694;p136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136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136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36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136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136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136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136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136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136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136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136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06" name="Google Shape;1706;p136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07" name="Google Shape;1707;p136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8" name="Google Shape;1708;p136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9" name="Google Shape;1709;p136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10" name="Google Shape;1710;p136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1" name="Google Shape;1711;p136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2" name="Google Shape;1712;p136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3" name="Google Shape;1713;p136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14" name="Google Shape;1714;p136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5" name="Google Shape;1715;p136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21" name="Google Shape;1721;p1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22" name="Google Shape;1722;p1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3" name="Google Shape;1723;p13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24" name="Google Shape;1724;p13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25" name="Google Shape;1725;p137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13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137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3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3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37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37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37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13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3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13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13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37" name="Google Shape;1737;p13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38" name="Google Shape;1738;p13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9" name="Google Shape;1739;p137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0" name="Google Shape;1740;p137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41" name="Google Shape;1741;p137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2" name="Google Shape;1742;p137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3" name="Google Shape;1743;p137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4" name="Google Shape;1744;p137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45" name="Google Shape;1745;p137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6" name="Google Shape;1746;p137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47" name="Google Shape;1747;p137"/>
          <p:cNvPicPr preferRelativeResize="0"/>
          <p:nvPr/>
        </p:nvPicPr>
        <p:blipFill rotWithShape="1">
          <a:blip r:embed="rId4">
            <a:alphaModFix/>
          </a:blip>
          <a:srcRect b="0" l="53686" r="31431" t="-1615"/>
          <a:stretch/>
        </p:blipFill>
        <p:spPr>
          <a:xfrm>
            <a:off x="7242050" y="1976550"/>
            <a:ext cx="1166209" cy="15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137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Trying to minimize a squared Beta term leads us to punish larger coefficients.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54" name="Google Shape;1754;p1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55" name="Google Shape;1755;p1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138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case of a single feature, a larger Beta means a steeper sloped line.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57" name="Google Shape;1757;p13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58" name="Google Shape;1758;p13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59" name="Google Shape;1759;p138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13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38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13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3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138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138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138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3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13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13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3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71" name="Google Shape;1771;p13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72" name="Google Shape;1772;p13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3" name="Google Shape;1773;p138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4" name="Google Shape;1774;p138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75" name="Google Shape;1775;p138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6" name="Google Shape;1776;p138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7" name="Google Shape;1777;p138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8" name="Google Shape;1778;p138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9" name="Google Shape;1779;p138"/>
          <p:cNvCxnSpPr/>
          <p:nvPr/>
        </p:nvCxnSpPr>
        <p:spPr>
          <a:xfrm flipH="1" rot="10800000">
            <a:off x="3214325" y="3173825"/>
            <a:ext cx="4500" cy="580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80" name="Google Shape;1780;p138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86" name="Google Shape;1786;p1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7" name="Google Shape;1787;p1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8" name="Google Shape;1788;p13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89" name="Google Shape;1789;p13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90" name="Google Shape;1790;p139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13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39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3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13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139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139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39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3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3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13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3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02" name="Google Shape;1802;p13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03" name="Google Shape;1803;p13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4" name="Google Shape;1804;p139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5" name="Google Shape;1805;p139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06" name="Google Shape;1806;p139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7" name="Google Shape;1807;p139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8" name="Google Shape;1808;p139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9" name="Google Shape;1809;p139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10" name="Google Shape;1810;p139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1" name="Google Shape;1811;p139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812" name="Google Shape;1812;p139"/>
          <p:cNvPicPr preferRelativeResize="0"/>
          <p:nvPr/>
        </p:nvPicPr>
        <p:blipFill rotWithShape="1">
          <a:blip r:embed="rId4">
            <a:alphaModFix/>
          </a:blip>
          <a:srcRect b="0" l="53686" r="31431" t="-1615"/>
          <a:stretch/>
        </p:blipFill>
        <p:spPr>
          <a:xfrm>
            <a:off x="7242050" y="1976550"/>
            <a:ext cx="1166209" cy="15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13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steeper sloped line would mean more response per increase in X value.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19" name="Google Shape;1819;p1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20" name="Google Shape;1820;p1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1" name="Google Shape;1821;p14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822" name="Google Shape;1822;p14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823" name="Google Shape;1823;p140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4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40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4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4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40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140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40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4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14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14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14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35" name="Google Shape;1835;p14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36" name="Google Shape;1836;p14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7" name="Google Shape;1837;p140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p140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39" name="Google Shape;1839;p140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0" name="Google Shape;1840;p140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1" name="Google Shape;1841;p140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2" name="Google Shape;1842;p140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43" name="Google Shape;1843;p140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4" name="Google Shape;1844;p140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845" name="Google Shape;1845;p140"/>
          <p:cNvPicPr preferRelativeResize="0"/>
          <p:nvPr/>
        </p:nvPicPr>
        <p:blipFill rotWithShape="1">
          <a:blip r:embed="rId4">
            <a:alphaModFix/>
          </a:blip>
          <a:srcRect b="0" l="53686" r="31431" t="-1615"/>
          <a:stretch/>
        </p:blipFill>
        <p:spPr>
          <a:xfrm>
            <a:off x="7242050" y="1976550"/>
            <a:ext cx="1166209" cy="15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14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about the lambda term? How much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should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we punish these larger coefficients?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2" name="Google Shape;1852;p1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53" name="Google Shape;1853;p1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141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141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1856" name="Google Shape;1856;p141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57" name="Google Shape;1857;p14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simply use cross-validation to explore multiple lambda options and then choose the best one!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57" name="Google Shape;157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8" name="Google Shape;158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1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3" name="Google Shape;1863;p1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L2 Regularization </a:t>
            </a:r>
            <a:endParaRPr sz="3300"/>
          </a:p>
        </p:txBody>
      </p:sp>
      <p:pic>
        <p:nvPicPr>
          <p:cNvPr descr="watermark.jpg" id="1864" name="Google Shape;1864;p1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5" name="Google Shape;1865;p1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71" name="Google Shape;1871;p1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72" name="Google Shape;1872;p1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143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143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143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76" name="Google Shape;1876;p14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Sklearn refers to lambda as alpha within the class call!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7" name="Google Shape;1877;p143"/>
          <p:cNvSpPr/>
          <p:nvPr/>
        </p:nvSpPr>
        <p:spPr>
          <a:xfrm>
            <a:off x="7609100" y="3013500"/>
            <a:ext cx="356100" cy="590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1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83" name="Google Shape;1883;p1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84" name="Google Shape;1884;p1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144"/>
          <p:cNvSpPr txBox="1"/>
          <p:nvPr>
            <p:ph idx="1" type="body"/>
          </p:nvPr>
        </p:nvSpPr>
        <p:spPr>
          <a:xfrm>
            <a:off x="311700" y="1152475"/>
            <a:ext cx="8684100" cy="3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cross validation metrics, sklearn uses a “scorer object”.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scorer objects follow the convention that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higher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return values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better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than lower return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1" name="Google Shape;1891;p1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92" name="Google Shape;1892;p1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3" name="Google Shape;1893;p145"/>
          <p:cNvSpPr txBox="1"/>
          <p:nvPr>
            <p:ph idx="1" type="body"/>
          </p:nvPr>
        </p:nvSpPr>
        <p:spPr>
          <a:xfrm>
            <a:off x="311700" y="1152475"/>
            <a:ext cx="8684100" cy="3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obviously higher accuracy is better.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higher RMSE is actually worse!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 Scikit-Learn fixes this by using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negative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RMSE as its scorer metric.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9" name="Google Shape;1899;p1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0" name="Google Shape;1900;p1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p146"/>
          <p:cNvSpPr txBox="1"/>
          <p:nvPr>
            <p:ph idx="1" type="body"/>
          </p:nvPr>
        </p:nvSpPr>
        <p:spPr>
          <a:xfrm>
            <a:off x="311700" y="1152475"/>
            <a:ext cx="8684100" cy="3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allows for uniformity across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scorer metrics, even across different tasks types.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same idea of uniformity across model classes applies to referring to the penalty strength parameter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alpha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Lasso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7" name="Google Shape;1907;p1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Regularization</a:t>
            </a:r>
            <a:endParaRPr/>
          </a:p>
        </p:txBody>
      </p:sp>
      <p:pic>
        <p:nvPicPr>
          <p:cNvPr descr="watermark.jpg" id="1908" name="Google Shape;1908;p1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9" name="Google Shape;1909;p1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" name="Google Shape;191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75" y="2895076"/>
            <a:ext cx="7864151" cy="12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5" name="Google Shape;1915;p1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6" name="Google Shape;1916;p148"/>
          <p:cNvSpPr txBox="1"/>
          <p:nvPr>
            <p:ph idx="1" type="body"/>
          </p:nvPr>
        </p:nvSpPr>
        <p:spPr>
          <a:xfrm>
            <a:off x="311700" y="1152475"/>
            <a:ext cx="86841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17" name="Google Shape;1917;p14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18" name="Google Shape;1918;p14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148"/>
          <p:cNvSpPr/>
          <p:nvPr/>
        </p:nvSpPr>
        <p:spPr>
          <a:xfrm>
            <a:off x="7365100" y="3006400"/>
            <a:ext cx="1220700" cy="118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1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5" name="Google Shape;1925;p1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Limits the size of the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yield sparse models where some coefficients can become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26" name="Google Shape;1926;p1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27" name="Google Shape;1927;p1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1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3" name="Google Shape;1933;p15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can force some of the coefficient estimates to be exactly equal to zero when the tuning parameter λ is sufficiently large.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Similar to subset selection, the LASSO performs variable selection.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Models generated from the LASSO are generally much easier to interpret.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34" name="Google Shape;1934;p1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35" name="Google Shape;1935;p1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1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1" name="Google Shape;1941;p1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LassoCV with sklearn operates on checking a number of alphas within a range, instead of providing the alphas directly.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 results of LASSO in Python and Scikit-Learn!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42" name="Google Shape;1942;p1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43" name="Google Shape;1943;p1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provides many benefits to our machine learning process!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Some machine learning models that rely on distance metrics (e.g. KNN)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require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scaling to perform well.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discuss the main ideas behind feature scaling...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5" name="Google Shape;165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6" name="Google Shape;166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1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9" name="Google Shape;1949;p1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and L2 Regularization</a:t>
            </a:r>
            <a:endParaRPr/>
          </a:p>
        </p:txBody>
      </p:sp>
      <p:pic>
        <p:nvPicPr>
          <p:cNvPr descr="watermark.jpg" id="1950" name="Google Shape;1950;p1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1" name="Google Shape;1951;p1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7" name="Google Shape;1957;p1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been able to perform Ridge and Lasso regression.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know Lasso is able to shrink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zero, but we haven’t taken a deeper dive into how or why that is.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ability becomes more clear when learning about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which combines Lasso and Ridge together!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58" name="Google Shape;1958;p1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9" name="Google Shape;1959;p1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1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5" name="Google Shape;1965;p15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dive a little deeper into Lasso.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was originally introduced in geophysics literature in 1986 by Symes and Santosa.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was later independently rediscovered and popularized in 1996 by Robert Tibshirani who coined the term “Lasso”.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66" name="Google Shape;1966;p1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67" name="Google Shape;1967;p1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1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3" name="Google Shape;1973;p1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the name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Robert Tibshirani sound familiar?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74" name="Google Shape;1974;p1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75" name="Google Shape;1975;p1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1" name="Google Shape;1981;p15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Robert Tibshirani is one of the authors of ISLR!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82" name="Google Shape;1982;p1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83" name="Google Shape;1983;p1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56"/>
          <p:cNvPicPr preferRelativeResize="0"/>
          <p:nvPr/>
        </p:nvPicPr>
        <p:blipFill rotWithShape="1">
          <a:blip r:embed="rId4">
            <a:alphaModFix/>
          </a:blip>
          <a:srcRect b="3165" l="994" r="1491" t="9862"/>
          <a:stretch/>
        </p:blipFill>
        <p:spPr>
          <a:xfrm>
            <a:off x="2269900" y="2212725"/>
            <a:ext cx="4491498" cy="262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5" name="Google Shape;1985;p156"/>
          <p:cNvSpPr/>
          <p:nvPr/>
        </p:nvSpPr>
        <p:spPr>
          <a:xfrm rot="-1721740">
            <a:off x="6248328" y="2577830"/>
            <a:ext cx="1255839" cy="45285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1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1" name="Google Shape;1991;p15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the authors have a history of very impressive accomplishments!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92" name="Google Shape;1992;p1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93" name="Google Shape;1993;p1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157"/>
          <p:cNvPicPr preferRelativeResize="0"/>
          <p:nvPr/>
        </p:nvPicPr>
        <p:blipFill rotWithShape="1">
          <a:blip r:embed="rId4">
            <a:alphaModFix/>
          </a:blip>
          <a:srcRect b="3165" l="994" r="1491" t="9862"/>
          <a:stretch/>
        </p:blipFill>
        <p:spPr>
          <a:xfrm>
            <a:off x="2269900" y="2212725"/>
            <a:ext cx="4491498" cy="262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9" name="Google Shape;1999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75" y="2152900"/>
            <a:ext cx="6976750" cy="29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0" name="Google Shape;2000;p1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1" name="Google Shape;2001;p15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rewrite Lasso and Ridge: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02" name="Google Shape;2002;p15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03" name="Google Shape;2003;p15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158"/>
          <p:cNvSpPr/>
          <p:nvPr/>
        </p:nvSpPr>
        <p:spPr>
          <a:xfrm>
            <a:off x="7413400" y="319355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58"/>
          <p:cNvSpPr/>
          <p:nvPr/>
        </p:nvSpPr>
        <p:spPr>
          <a:xfrm>
            <a:off x="7483825" y="474660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0" name="Google Shape;2010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75" y="2152900"/>
            <a:ext cx="6976750" cy="29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2" name="Google Shape;2012;p1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sum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which allows to rewrite the penalty as a requirement: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13" name="Google Shape;2013;p15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14" name="Google Shape;2014;p15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59"/>
          <p:cNvSpPr/>
          <p:nvPr/>
        </p:nvSpPr>
        <p:spPr>
          <a:xfrm>
            <a:off x="7413400" y="319355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59"/>
          <p:cNvSpPr/>
          <p:nvPr/>
        </p:nvSpPr>
        <p:spPr>
          <a:xfrm>
            <a:off x="7483825" y="474660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1" name="Google Shape;2021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75" y="2152900"/>
            <a:ext cx="6976750" cy="29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3" name="Google Shape;2023;p16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sum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which allows to rewrite the penalty as a requirement: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24" name="Google Shape;2024;p16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25" name="Google Shape;2025;p16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60"/>
          <p:cNvSpPr/>
          <p:nvPr/>
        </p:nvSpPr>
        <p:spPr>
          <a:xfrm>
            <a:off x="7413400" y="319355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160"/>
          <p:cNvSpPr/>
          <p:nvPr/>
        </p:nvSpPr>
        <p:spPr>
          <a:xfrm>
            <a:off x="7483825" y="474660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160"/>
          <p:cNvSpPr/>
          <p:nvPr/>
        </p:nvSpPr>
        <p:spPr>
          <a:xfrm>
            <a:off x="5366875" y="2372525"/>
            <a:ext cx="2457000" cy="242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34" name="Google Shape;2034;p1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35" name="Google Shape;2035;p1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6" name="Google Shape;2036;p161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a simple thought experiment: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simple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know that regularization can be expressed as an additional requirement that RSS is subject to.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improves the convergence of steepest descent algorithms, which do not possess the property of scale invariance.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features are on different scales, certain weights may update faster than others since the feature values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play a role in the weight updates.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3" name="Google Shape;173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4" name="Google Shape;174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1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42" name="Google Shape;2042;p1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43" name="Google Shape;2043;p1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4" name="Google Shape;2044;p162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a simple thought experiment: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simple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constrains the sum of absolute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∑|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constrains the sum of squared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∑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0" name="Google Shape;2050;p1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1" name="Google Shape;2051;p1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163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a simple thought experiment: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simple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sum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that the penalty is less than.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8" name="Google Shape;2058;p1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9" name="Google Shape;2059;p1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64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the case of only two features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baseline="-25000" sz="2900">
              <a:solidFill>
                <a:srgbClr val="43434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Regression Penalty: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Regression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1" name="Google Shape;2061;p164"/>
          <p:cNvSpPr txBox="1"/>
          <p:nvPr/>
        </p:nvSpPr>
        <p:spPr>
          <a:xfrm>
            <a:off x="1424725" y="3483325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062" name="Google Shape;2062;p164"/>
          <p:cNvSpPr txBox="1"/>
          <p:nvPr/>
        </p:nvSpPr>
        <p:spPr>
          <a:xfrm>
            <a:off x="2076725" y="3483325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68" name="Google Shape;2068;p1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69" name="Google Shape;2069;p1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70" name="Google Shape;2070;p165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71" name="Google Shape;2071;p165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72" name="Google Shape;2072;p165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73" name="Google Shape;2073;p165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4" name="Google Shape;2074;p165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5" name="Google Shape;2075;p165"/>
          <p:cNvSpPr/>
          <p:nvPr/>
        </p:nvSpPr>
        <p:spPr>
          <a:xfrm rot="2700000">
            <a:off x="4259119" y="3190542"/>
            <a:ext cx="742462" cy="742462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81" name="Google Shape;2081;p1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82" name="Google Shape;2082;p1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166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84" name="Google Shape;2084;p166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85" name="Google Shape;2085;p166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86" name="Google Shape;2086;p166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7" name="Google Shape;2087;p166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8" name="Google Shape;2088;p166"/>
          <p:cNvSpPr/>
          <p:nvPr/>
        </p:nvSpPr>
        <p:spPr>
          <a:xfrm rot="2700000">
            <a:off x="4145840" y="3077266"/>
            <a:ext cx="969019" cy="969019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1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94" name="Google Shape;2094;p1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95" name="Google Shape;2095;p1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2096;p167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97" name="Google Shape;2097;p167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98" name="Google Shape;2098;p167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99" name="Google Shape;2099;p167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0" name="Google Shape;2100;p167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1" name="Google Shape;2101;p167"/>
          <p:cNvSpPr/>
          <p:nvPr/>
        </p:nvSpPr>
        <p:spPr>
          <a:xfrm rot="2700000">
            <a:off x="4259119" y="3190542"/>
            <a:ext cx="742462" cy="742462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07" name="Google Shape;2107;p1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08" name="Google Shape;2108;p1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9" name="Google Shape;2109;p168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10" name="Google Shape;2110;p168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11" name="Google Shape;2111;p168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12" name="Google Shape;2112;p168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3" name="Google Shape;2113;p168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4" name="Google Shape;2114;p168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15" name="Google Shape;2115;p168"/>
          <p:cNvSpPr txBox="1"/>
          <p:nvPr/>
        </p:nvSpPr>
        <p:spPr>
          <a:xfrm>
            <a:off x="4709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16" name="Google Shape;2116;p168"/>
          <p:cNvSpPr/>
          <p:nvPr/>
        </p:nvSpPr>
        <p:spPr>
          <a:xfrm>
            <a:off x="4120200" y="3051625"/>
            <a:ext cx="1020300" cy="1020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2" name="Google Shape;2122;p1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3" name="Google Shape;2123;p1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69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25" name="Google Shape;2125;p169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26" name="Google Shape;2126;p169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27" name="Google Shape;2127;p169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8" name="Google Shape;2128;p169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9" name="Google Shape;2129;p169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30" name="Google Shape;2130;p169"/>
          <p:cNvSpPr txBox="1"/>
          <p:nvPr/>
        </p:nvSpPr>
        <p:spPr>
          <a:xfrm>
            <a:off x="4709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31" name="Google Shape;2131;p169"/>
          <p:cNvSpPr/>
          <p:nvPr/>
        </p:nvSpPr>
        <p:spPr>
          <a:xfrm>
            <a:off x="3920700" y="2855750"/>
            <a:ext cx="1419300" cy="1419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37" name="Google Shape;2137;p1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8" name="Google Shape;2138;p1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39" name="Google Shape;2139;p170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40" name="Google Shape;2140;p170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41" name="Google Shape;2141;p170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42" name="Google Shape;2142;p170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3" name="Google Shape;2143;p170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4" name="Google Shape;2144;p170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45" name="Google Shape;2145;p170"/>
          <p:cNvSpPr txBox="1"/>
          <p:nvPr/>
        </p:nvSpPr>
        <p:spPr>
          <a:xfrm>
            <a:off x="4709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46" name="Google Shape;2146;p170"/>
          <p:cNvSpPr/>
          <p:nvPr/>
        </p:nvSpPr>
        <p:spPr>
          <a:xfrm>
            <a:off x="4120200" y="3051625"/>
            <a:ext cx="1020300" cy="1020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2" name="Google Shape;2152;p1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53" name="Google Shape;2153;p1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Google Shape;2154;p171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RSS look like?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55" name="Google Shape;2155;p171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56" name="Google Shape;2156;p171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57" name="Google Shape;2157;p171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8" name="Google Shape;2158;p171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9" name="Google Shape;2159;p171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Critical benefit of feature scaling related to gradient descent.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some ML Algos where scaling won’t have an effect (e.g. CART based methods).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1" name="Google Shape;181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2" name="Google Shape;182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1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65" name="Google Shape;2165;p1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66" name="Google Shape;2166;p1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7" name="Google Shape;2167;p172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RSS look like?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68" name="Google Shape;2168;p172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69" name="Google Shape;2169;p172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70" name="Google Shape;2170;p172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1" name="Google Shape;2171;p172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2" name="Google Shape;2172;p172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3" name="Google Shape;2173;p172"/>
          <p:cNvCxnSpPr/>
          <p:nvPr/>
        </p:nvCxnSpPr>
        <p:spPr>
          <a:xfrm>
            <a:off x="5137475" y="20043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1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79" name="Google Shape;2179;p1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0" name="Google Shape;2180;p1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81" name="Google Shape;2181;p173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RSS look like?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82" name="Google Shape;2182;p173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83" name="Google Shape;2183;p173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84" name="Google Shape;2184;p173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5" name="Google Shape;2185;p173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6" name="Google Shape;2186;p173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7" name="Google Shape;2187;p173"/>
          <p:cNvCxnSpPr/>
          <p:nvPr/>
        </p:nvCxnSpPr>
        <p:spPr>
          <a:xfrm>
            <a:off x="5137475" y="20043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8" name="Google Shape;2188;p173"/>
          <p:cNvCxnSpPr/>
          <p:nvPr/>
        </p:nvCxnSpPr>
        <p:spPr>
          <a:xfrm>
            <a:off x="5018200" y="21265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9" name="Google Shape;2189;p173"/>
          <p:cNvCxnSpPr/>
          <p:nvPr/>
        </p:nvCxnSpPr>
        <p:spPr>
          <a:xfrm>
            <a:off x="4911025" y="22668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0" name="Google Shape;2190;p173"/>
          <p:cNvCxnSpPr/>
          <p:nvPr/>
        </p:nvCxnSpPr>
        <p:spPr>
          <a:xfrm>
            <a:off x="5256600" y="19000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1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96" name="Google Shape;2196;p1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7" name="Google Shape;2197;p1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8" name="Google Shape;2198;p174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were subject to the penalty!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9" name="Google Shape;2199;p174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00" name="Google Shape;2200;p174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01" name="Google Shape;2201;p174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2" name="Google Shape;2202;p174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3" name="Google Shape;2203;p174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4" name="Google Shape;2204;p174"/>
          <p:cNvCxnSpPr/>
          <p:nvPr/>
        </p:nvCxnSpPr>
        <p:spPr>
          <a:xfrm>
            <a:off x="5137475" y="20043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5" name="Google Shape;2205;p174"/>
          <p:cNvCxnSpPr/>
          <p:nvPr/>
        </p:nvCxnSpPr>
        <p:spPr>
          <a:xfrm>
            <a:off x="5018200" y="21265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6" name="Google Shape;2206;p174"/>
          <p:cNvCxnSpPr/>
          <p:nvPr/>
        </p:nvCxnSpPr>
        <p:spPr>
          <a:xfrm>
            <a:off x="4911025" y="22668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7" name="Google Shape;2207;p174"/>
          <p:cNvCxnSpPr/>
          <p:nvPr/>
        </p:nvCxnSpPr>
        <p:spPr>
          <a:xfrm>
            <a:off x="5256600" y="19000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13" name="Google Shape;2213;p1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14" name="Google Shape;2214;p1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p175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Penalty for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16" name="Google Shape;2216;p175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17" name="Google Shape;2217;p175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18" name="Google Shape;2218;p175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9" name="Google Shape;2219;p175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0" name="Google Shape;2220;p175"/>
          <p:cNvSpPr txBox="1"/>
          <p:nvPr/>
        </p:nvSpPr>
        <p:spPr>
          <a:xfrm>
            <a:off x="43618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221" name="Google Shape;2221;p175"/>
          <p:cNvSpPr txBox="1"/>
          <p:nvPr/>
        </p:nvSpPr>
        <p:spPr>
          <a:xfrm>
            <a:off x="50138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222" name="Google Shape;2222;p175"/>
          <p:cNvSpPr/>
          <p:nvPr/>
        </p:nvSpPr>
        <p:spPr>
          <a:xfrm>
            <a:off x="4120200" y="3051625"/>
            <a:ext cx="1020300" cy="1020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3" name="Google Shape;2223;p175"/>
          <p:cNvCxnSpPr/>
          <p:nvPr/>
        </p:nvCxnSpPr>
        <p:spPr>
          <a:xfrm>
            <a:off x="4219850" y="2324225"/>
            <a:ext cx="1672200" cy="18657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4" name="Google Shape;2224;p175"/>
          <p:cNvSpPr/>
          <p:nvPr/>
        </p:nvSpPr>
        <p:spPr>
          <a:xfrm>
            <a:off x="4944275" y="3151300"/>
            <a:ext cx="114600" cy="114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1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0" name="Google Shape;2230;p1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31" name="Google Shape;2231;p1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2" name="Google Shape;2232;p176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Penalty for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33" name="Google Shape;2233;p176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34" name="Google Shape;2234;p176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35" name="Google Shape;2235;p176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6" name="Google Shape;2236;p176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7" name="Google Shape;2237;p176"/>
          <p:cNvSpPr/>
          <p:nvPr/>
        </p:nvSpPr>
        <p:spPr>
          <a:xfrm rot="2700000">
            <a:off x="4259119" y="3190542"/>
            <a:ext cx="742462" cy="742462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38" name="Google Shape;2238;p176"/>
          <p:cNvCxnSpPr/>
          <p:nvPr/>
        </p:nvCxnSpPr>
        <p:spPr>
          <a:xfrm>
            <a:off x="4125375" y="2517425"/>
            <a:ext cx="1623900" cy="1642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1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44" name="Google Shape;2244;p1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45" name="Google Shape;2245;p1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6" name="Google Shape;2246;p177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convex object that lies tangent to the boundary, is likely to encounter a corner of a hypercube, for which some components of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are identically zero.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1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52" name="Google Shape;2252;p1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53" name="Google Shape;2253;p1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54" name="Google Shape;2254;p178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Ridge: I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 the case of an n-sphere, the points on the boundary for which some of the components of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are zero are not distinguished from the others and the convex object is no more likely to contact a point at which some components of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are zero than one for which none of them are.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9" name="Google Shape;2259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025" y="2504600"/>
            <a:ext cx="4293150" cy="25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0" name="Google Shape;2260;p1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1" name="Google Shape;2261;p17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62" name="Google Shape;2262;p17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Google Shape;2263;p179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why Lasso is more likely to lead to coefficients as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diagram is also commonly shown with contour RSS: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1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9" name="Google Shape;2269;p1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70" name="Google Shape;2270;p1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1" name="Google Shape;2271;p180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347709" y="2642175"/>
            <a:ext cx="5746134" cy="166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180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1506067" y="2680067"/>
            <a:ext cx="5746134" cy="1667558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Google Shape;2273;p180"/>
          <p:cNvSpPr/>
          <p:nvPr/>
        </p:nvSpPr>
        <p:spPr>
          <a:xfrm>
            <a:off x="87600" y="3388762"/>
            <a:ext cx="1133100" cy="52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74" name="Google Shape;2274;p180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seeks to improve on both L1 and L2 Regularization by combining them: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5" name="Google Shape;2275;p180"/>
          <p:cNvPicPr preferRelativeResize="0"/>
          <p:nvPr/>
        </p:nvPicPr>
        <p:blipFill rotWithShape="1">
          <a:blip r:embed="rId6">
            <a:alphaModFix/>
          </a:blip>
          <a:srcRect b="0" l="47092" r="32103" t="0"/>
          <a:stretch/>
        </p:blipFill>
        <p:spPr>
          <a:xfrm>
            <a:off x="7283950" y="2890475"/>
            <a:ext cx="1793724" cy="1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6" name="Google Shape;2276;p180"/>
          <p:cNvSpPr txBox="1"/>
          <p:nvPr/>
        </p:nvSpPr>
        <p:spPr>
          <a:xfrm>
            <a:off x="6139600" y="3568450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77" name="Google Shape;2277;p180"/>
          <p:cNvSpPr txBox="1"/>
          <p:nvPr/>
        </p:nvSpPr>
        <p:spPr>
          <a:xfrm>
            <a:off x="7752925" y="3600125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2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1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83" name="Google Shape;2283;p1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84" name="Google Shape;2284;p1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81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347709" y="2642175"/>
            <a:ext cx="5746134" cy="166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81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1506067" y="2680067"/>
            <a:ext cx="5746134" cy="1667558"/>
          </a:xfrm>
          <a:prstGeom prst="rect">
            <a:avLst/>
          </a:prstGeom>
          <a:noFill/>
          <a:ln>
            <a:noFill/>
          </a:ln>
        </p:spPr>
      </p:pic>
      <p:sp>
        <p:nvSpPr>
          <p:cNvPr id="2287" name="Google Shape;2287;p181"/>
          <p:cNvSpPr/>
          <p:nvPr/>
        </p:nvSpPr>
        <p:spPr>
          <a:xfrm>
            <a:off x="87600" y="3388762"/>
            <a:ext cx="1133100" cy="52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88" name="Google Shape;2288;p181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seek to minimize RSS and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both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squared and absolute value terms: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9" name="Google Shape;2289;p181"/>
          <p:cNvPicPr preferRelativeResize="0"/>
          <p:nvPr/>
        </p:nvPicPr>
        <p:blipFill rotWithShape="1">
          <a:blip r:embed="rId6">
            <a:alphaModFix/>
          </a:blip>
          <a:srcRect b="0" l="47092" r="32103" t="0"/>
          <a:stretch/>
        </p:blipFill>
        <p:spPr>
          <a:xfrm>
            <a:off x="7283950" y="2890475"/>
            <a:ext cx="1793724" cy="1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Google Shape;2290;p181"/>
          <p:cNvSpPr txBox="1"/>
          <p:nvPr/>
        </p:nvSpPr>
        <p:spPr>
          <a:xfrm>
            <a:off x="6139600" y="3568450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91" name="Google Shape;2291;p181"/>
          <p:cNvSpPr txBox="1"/>
          <p:nvPr/>
        </p:nvSpPr>
        <p:spPr>
          <a:xfrm>
            <a:off x="7752925" y="3600125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2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Scaling the features so that their respective ranges are uniform is important in comparing measurements that have different units.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Allows us directly compare model coefficients to each other.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" name="Google Shape;189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" name="Google Shape;190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97" name="Google Shape;2297;p1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98" name="Google Shape;2298;p1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182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347709" y="2642175"/>
            <a:ext cx="5746134" cy="166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182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1506067" y="2680067"/>
            <a:ext cx="5746134" cy="166755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82"/>
          <p:cNvSpPr/>
          <p:nvPr/>
        </p:nvSpPr>
        <p:spPr>
          <a:xfrm>
            <a:off x="87600" y="3388762"/>
            <a:ext cx="1133100" cy="52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02" name="Google Shape;2302;p182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there are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two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distinct lambda values for each penalty: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3" name="Google Shape;2303;p182"/>
          <p:cNvPicPr preferRelativeResize="0"/>
          <p:nvPr/>
        </p:nvPicPr>
        <p:blipFill rotWithShape="1">
          <a:blip r:embed="rId6">
            <a:alphaModFix/>
          </a:blip>
          <a:srcRect b="0" l="47092" r="32103" t="0"/>
          <a:stretch/>
        </p:blipFill>
        <p:spPr>
          <a:xfrm>
            <a:off x="7283950" y="2890475"/>
            <a:ext cx="1793724" cy="1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182"/>
          <p:cNvSpPr txBox="1"/>
          <p:nvPr/>
        </p:nvSpPr>
        <p:spPr>
          <a:xfrm>
            <a:off x="6139600" y="3568450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05" name="Google Shape;2305;p182"/>
          <p:cNvSpPr txBox="1"/>
          <p:nvPr/>
        </p:nvSpPr>
        <p:spPr>
          <a:xfrm>
            <a:off x="7752925" y="3600125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2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1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11" name="Google Shape;2311;p1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2" name="Google Shape;2312;p1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183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alternatively express this as a ratio between L1 and L2: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4" name="Google Shape;2314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75" y="3026574"/>
            <a:ext cx="7864148" cy="13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20" name="Google Shape;2320;p1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21" name="Google Shape;2321;p1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22" name="Google Shape;2322;p184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also use simplified notation: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3" name="Google Shape;2323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13" y="2532695"/>
            <a:ext cx="7949175" cy="103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1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29" name="Google Shape;2329;p1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30" name="Google Shape;2330;p1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1" name="Google Shape;2331;p185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Penalty Region: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32" name="Google Shape;2332;p185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333" name="Google Shape;2333;p185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34" name="Google Shape;2334;p185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5" name="Google Shape;2335;p185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6" name="Google Shape;2336;p185"/>
          <p:cNvSpPr/>
          <p:nvPr/>
        </p:nvSpPr>
        <p:spPr>
          <a:xfrm>
            <a:off x="3862200" y="2793625"/>
            <a:ext cx="1536300" cy="1536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185"/>
          <p:cNvSpPr/>
          <p:nvPr/>
        </p:nvSpPr>
        <p:spPr>
          <a:xfrm rot="2700000">
            <a:off x="4083474" y="3020149"/>
            <a:ext cx="1093753" cy="109375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1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43" name="Google Shape;2343;p1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4" name="Google Shape;2344;p1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86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Penalty Region: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46" name="Google Shape;2346;p186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347" name="Google Shape;2347;p186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48" name="Google Shape;2348;p186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9" name="Google Shape;2349;p186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0" name="Google Shape;2350;p186"/>
          <p:cNvSpPr/>
          <p:nvPr/>
        </p:nvSpPr>
        <p:spPr>
          <a:xfrm>
            <a:off x="3862200" y="2793625"/>
            <a:ext cx="1536300" cy="1536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186"/>
          <p:cNvSpPr/>
          <p:nvPr/>
        </p:nvSpPr>
        <p:spPr>
          <a:xfrm rot="2700000">
            <a:off x="4083474" y="3020149"/>
            <a:ext cx="1093753" cy="109375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186"/>
          <p:cNvSpPr/>
          <p:nvPr/>
        </p:nvSpPr>
        <p:spPr>
          <a:xfrm>
            <a:off x="3857625" y="280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3" name="Google Shape;2353;p186"/>
          <p:cNvSpPr/>
          <p:nvPr/>
        </p:nvSpPr>
        <p:spPr>
          <a:xfrm rot="5400000">
            <a:off x="4636400" y="280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4" name="Google Shape;2354;p186"/>
          <p:cNvSpPr/>
          <p:nvPr/>
        </p:nvSpPr>
        <p:spPr>
          <a:xfrm rot="10800000">
            <a:off x="4619725" y="355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5" name="Google Shape;2355;p186"/>
          <p:cNvSpPr/>
          <p:nvPr/>
        </p:nvSpPr>
        <p:spPr>
          <a:xfrm rot="-5400000">
            <a:off x="3840950" y="355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61" name="Google Shape;2361;p1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62" name="Google Shape;2362;p1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3" name="Google Shape;2363;p187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to perform Elastic Net with Python and Scikit-learn!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4" name="Google Shape;2364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75" y="3026574"/>
            <a:ext cx="7864148" cy="13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1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Linear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Project Dataset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0" name="Google Shape;2370;p1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descr="watermark.jpg" id="2371" name="Google Shape;2371;p1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72" name="Google Shape;2372;p1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caveats: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Must always scale new unseen data before feeding to model.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Effects direct interpretability of feature coefficients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Easier to compare coefficients to one another, harder to relate back to original unscaled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7" name="Google Shape;197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8" name="Google Shape;198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benefits: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lead to great increases in performance.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Absolutely necessary for some models.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Virtually no “real” downside to scaling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" name="Google Shape;205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6" name="Google Shape;206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Regularization seeks to solve a few common model issues by: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Minimizing model complexity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Penalizing the loss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Reducing model overfitting (add more bias to reduce model variance)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Two main ways to scale features: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Standardization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Rescales data to have a mean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μ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0 and standard deviation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σ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Rescales all data values to be between 0-1.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3" name="Google Shape;213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4" name="Google Shape;214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Standardization: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escales data to have a mean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μ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0 and standard deviation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σ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1 (unit variance).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1" name="Google Shape;221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2" name="Google Shape;222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073" y="3274000"/>
            <a:ext cx="3170300" cy="10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Standardization: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Namesake can be confusing since this is also referred to as “Z-score normalization”.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" name="Google Shape;230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" name="Google Shape;231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073" y="3274000"/>
            <a:ext cx="3170300" cy="10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Normalization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Scales all data values to be between 0 and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9" name="Google Shape;239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0" name="Google Shape;240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 rotWithShape="1">
          <a:blip r:embed="rId4">
            <a:alphaModFix/>
          </a:blip>
          <a:srcRect b="0" l="0" r="0" t="38544"/>
          <a:stretch/>
        </p:blipFill>
        <p:spPr>
          <a:xfrm>
            <a:off x="3718775" y="3423774"/>
            <a:ext cx="3231600" cy="10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 rotWithShape="1">
          <a:blip r:embed="rId4">
            <a:alphaModFix/>
          </a:blip>
          <a:srcRect b="60118" l="0" r="24947" t="0"/>
          <a:stretch/>
        </p:blipFill>
        <p:spPr>
          <a:xfrm>
            <a:off x="1637500" y="3647875"/>
            <a:ext cx="2425375" cy="6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Simple and easy to understand.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9" name="Google Shape;249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0" name="Google Shape;250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 rotWithShape="1">
          <a:blip r:embed="rId4">
            <a:alphaModFix/>
          </a:blip>
          <a:srcRect b="0" l="0" r="0" t="38544"/>
          <a:stretch/>
        </p:blipFill>
        <p:spPr>
          <a:xfrm>
            <a:off x="3718775" y="3423774"/>
            <a:ext cx="3231600" cy="10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 rotWithShape="1">
          <a:blip r:embed="rId4">
            <a:alphaModFix/>
          </a:blip>
          <a:srcRect b="60118" l="0" r="24947" t="0"/>
          <a:stretch/>
        </p:blipFill>
        <p:spPr>
          <a:xfrm>
            <a:off x="1637500" y="3647875"/>
            <a:ext cx="2425375" cy="6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many more methods of scaling features and Scikit-Learn provides easy to use classes that “fit” and “transform” feature data for scaling.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quickly discuss the fit and transform calls in more detail when it comes to scaling.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9" name="Google Shape;259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0" name="Google Shape;260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3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.fit() method call simply calculates the necessary statistics (Xmin,Xmax,mean, standard deviation).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.transform() call actually scales data and returns the new scaled version of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Previously saw a similar process for polynomial feature conversion.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7" name="Google Shape;267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8" name="Google Shape;268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3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Very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consideration for fit and transform: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only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training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Calculating statistical information should only come from training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Don’t want to assume prior knowledge of the test set!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5" name="Google Shape;275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6" name="Google Shape;276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4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Using the full data set would cause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leakage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Calculating statistics from full data leads to some information of the test set leaking into the training process upon transform() conversion.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3" name="Google Shape;283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4" name="Google Shape;284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4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process: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 train test split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 to training feature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Transform training feature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Transform test feature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1" name="Google Shape;291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2" name="Google Shape;292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general, we can think of regularization as a way to reduce model overfitting and variance.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Requires some additional bias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Requires a search for optimal penalty hyperparameter.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4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 we need to scale the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general it is not necessary nor advised.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Normalising the output distribution is altering the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definition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target.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Predicting a distribution that doesn't mirror your real-world target.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9" name="Google Shape;299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0" name="Google Shape;300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241475" y="1152475"/>
            <a:ext cx="890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 we need to scale the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negatively impact stochastic gradient descent.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stats.stackexchange.com/questions/111467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7" name="Google Shape;307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8" name="Google Shape;308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that we understand the benefits of feature scaling, let’s move on to understanding the benefits of cross-validation!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5" name="Google Shape;315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6" name="Google Shape;316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323" name="Google Shape;323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4" name="Google Shape;324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 is a more advanced set of methods for splitting data into training and testing sets.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 Relevant Reading: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5.1 of ISLR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1" name="Google Shape;331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2" name="Google Shape;332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understand the intuition behind performing a train test split, we want to fairly evaluate our model’s performance on unseen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Unfortunately this means we are not able to tune hyperparameters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entire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dataset.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9" name="Google Shape;339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0" name="Google Shape;340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there a way we can achieve the following: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on all the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Evaluate on all the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While it sounds impossible, we can achieve this with cross validation!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have an overview of the concept...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7" name="Google Shape;347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8" name="Google Shape;348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our data set: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5" name="Google Shape;355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6" name="Google Shape;356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7" name="Google Shape;357;p49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58" name="Google Shape;358;p49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59" name="Google Shape;359;p49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graphicFrame>
        <p:nvGraphicFramePr>
          <p:cNvPr id="360" name="Google Shape;360;p49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Area m</a:t>
                      </a:r>
                      <a:r>
                        <a:rPr b="1"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 baseline="30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Bedrooms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Bathrooms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Price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$650,000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50"/>
          <p:cNvSpPr txBox="1"/>
          <p:nvPr>
            <p:ph idx="1" type="body"/>
          </p:nvPr>
        </p:nvSpPr>
        <p:spPr>
          <a:xfrm>
            <a:off x="311700" y="10000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convert this data into colored blocks for cross-validation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7" name="Google Shape;367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8" name="Google Shape;368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9" name="Google Shape;369;p50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70" name="Google Shape;370;p50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71" name="Google Shape;371;p50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graphicFrame>
        <p:nvGraphicFramePr>
          <p:cNvPr id="372" name="Google Shape;372;p50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Area m</a:t>
                      </a:r>
                      <a:r>
                        <a:rPr b="1"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 baseline="30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Bedrooms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Bathrooms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Price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$650,000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Convert to generalized form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9" name="Google Shape;379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0" name="Google Shape;380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1" name="Google Shape;381;p51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82" name="Google Shape;382;p51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83" name="Google Shape;383;p51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Three main types of Regularization: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Regularization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Combining L1 and L2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5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Color based off train vs.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0" name="Google Shape;390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1" name="Google Shape;391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2" name="Google Shape;392;p52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93" name="Google Shape;393;p52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94" name="Google Shape;394;p52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Color based off train vs.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01" name="Google Shape;401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02" name="Google Shape;402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3" name="Google Shape;403;p53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404" name="Google Shape;404;p53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405" name="Google Shape;405;p53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sp>
        <p:nvSpPr>
          <p:cNvPr id="406" name="Google Shape;406;p53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3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53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3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54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15" name="Google Shape;415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5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Color based off train vs.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7" name="Google Shape;417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8" name="Google Shape;418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4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420" name="Google Shape;420;p54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sp>
        <p:nvSpPr>
          <p:cNvPr id="421" name="Google Shape;421;p54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4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54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4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9" name="Google Shape;429;p55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30" name="Google Shape;430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now just consider training vs testing: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2" name="Google Shape;432;p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33" name="Google Shape;433;p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5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435" name="Google Shape;435;p55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sp>
        <p:nvSpPr>
          <p:cNvPr id="436" name="Google Shape;436;p55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5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55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5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4" name="Google Shape;444;p56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45" name="Google Shape;445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56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now just consider training vs testing: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47" name="Google Shape;447;p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8" name="Google Shape;448;p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6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6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56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6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7" name="Google Shape;457;p57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58" name="Google Shape;458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57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we have all data, colored by training set versus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0" name="Google Shape;460;p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1" name="Google Shape;461;p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7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7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57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7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0" name="Google Shape;470;p58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71" name="Google Shape;471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58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73" name="Google Shape;473;p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74" name="Google Shape;474;p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8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8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p58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8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3" name="Google Shape;483;p59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84" name="Google Shape;484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59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86" name="Google Shape;486;p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87" name="Google Shape;487;p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2" name="Google Shape;492;p60"/>
          <p:cNvGraphicFramePr/>
          <p:nvPr/>
        </p:nvGraphicFramePr>
        <p:xfrm>
          <a:off x="417162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93" name="Google Shape;493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4" name="Google Shape;494;p60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95" name="Google Shape;495;p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6" name="Google Shape;496;p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" name="Google Shape;501;p61"/>
          <p:cNvGraphicFramePr/>
          <p:nvPr/>
        </p:nvGraphicFramePr>
        <p:xfrm>
          <a:off x="417162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02" name="Google Shape;502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3" name="Google Shape;503;p61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04" name="Google Shape;504;p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05" name="Google Shape;505;p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Limits the size of the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yield sparse models where some coefficients can become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" name="Google Shape;89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62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we can represent full data and splits: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2" name="Google Shape;512;p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3" name="Google Shape;513;p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2"/>
          <p:cNvSpPr txBox="1"/>
          <p:nvPr/>
        </p:nvSpPr>
        <p:spPr>
          <a:xfrm>
            <a:off x="2388675" y="2255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5" name="Google Shape;515;p62"/>
          <p:cNvSpPr txBox="1"/>
          <p:nvPr/>
        </p:nvSpPr>
        <p:spPr>
          <a:xfrm>
            <a:off x="6312700" y="22854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16" name="Google Shape;516;p62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2" name="Google Shape;522;p63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start with the entire original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23" name="Google Shape;523;p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4" name="Google Shape;524;p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5" name="Google Shape;525;p63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1" name="Google Shape;531;p64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does cross validation work?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32" name="Google Shape;532;p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33" name="Google Shape;533;p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4" name="Google Shape;534;p64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p65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 data into K equal parts: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41" name="Google Shape;541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2" name="Google Shape;542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3" name="Google Shape;543;p65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66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1/K left as test set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0" name="Google Shape;550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1" name="Google Shape;551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2" name="Google Shape;552;p66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8" name="Google Shape;558;p67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model and get error metric for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9" name="Google Shape;559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0" name="Google Shape;560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1" name="Google Shape;561;p67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62" name="Google Shape;562;p67"/>
          <p:cNvSpPr txBox="1"/>
          <p:nvPr/>
        </p:nvSpPr>
        <p:spPr>
          <a:xfrm>
            <a:off x="2388675" y="2255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p67"/>
          <p:cNvSpPr txBox="1"/>
          <p:nvPr/>
        </p:nvSpPr>
        <p:spPr>
          <a:xfrm>
            <a:off x="6312700" y="22854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4" name="Google Shape;564;p67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p68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Repeat for another 1/K split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1" name="Google Shape;571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2" name="Google Shape;572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73" name="Google Shape;573;p68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74" name="Google Shape;574;p68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75" name="Google Shape;575;p68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576" name="Google Shape;576;p68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2" name="Google Shape;582;p69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repeating for all possible splits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83" name="Google Shape;583;p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84" name="Google Shape;584;p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5" name="Google Shape;585;p69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86" name="Google Shape;586;p69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87" name="Google Shape;587;p69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588" name="Google Shape;588;p69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89" name="Google Shape;589;p69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590" name="Google Shape;590;p69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70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repeating for all possible splits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7" name="Google Shape;597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98" name="Google Shape;598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99" name="Google Shape;599;p70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600" name="Google Shape;600;p70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01" name="Google Shape;601;p70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02" name="Google Shape;602;p70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03" name="Google Shape;603;p70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04" name="Google Shape;604;p70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05" name="Google Shape;605;p70"/>
          <p:cNvGraphicFramePr/>
          <p:nvPr/>
        </p:nvGraphicFramePr>
        <p:xfrm>
          <a:off x="492100" y="387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06" name="Google Shape;606;p70"/>
          <p:cNvSpPr txBox="1"/>
          <p:nvPr/>
        </p:nvSpPr>
        <p:spPr>
          <a:xfrm>
            <a:off x="7720850" y="385290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K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p70"/>
          <p:cNvSpPr txBox="1"/>
          <p:nvPr/>
        </p:nvSpPr>
        <p:spPr>
          <a:xfrm>
            <a:off x="3205200" y="33405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70"/>
          <p:cNvSpPr txBox="1"/>
          <p:nvPr/>
        </p:nvSpPr>
        <p:spPr>
          <a:xfrm>
            <a:off x="7674900" y="32643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</a:t>
            </a: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71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Get average error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15" name="Google Shape;615;p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16" name="Google Shape;616;p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17" name="Google Shape;617;p71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618" name="Google Shape;618;p71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19" name="Google Shape;619;p71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20" name="Google Shape;620;p71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21" name="Google Shape;621;p71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22" name="Google Shape;622;p71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23" name="Google Shape;623;p71"/>
          <p:cNvGraphicFramePr/>
          <p:nvPr/>
        </p:nvGraphicFramePr>
        <p:xfrm>
          <a:off x="492100" y="387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24" name="Google Shape;624;p71"/>
          <p:cNvSpPr txBox="1"/>
          <p:nvPr/>
        </p:nvSpPr>
        <p:spPr>
          <a:xfrm>
            <a:off x="7720850" y="385290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K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71"/>
          <p:cNvSpPr txBox="1"/>
          <p:nvPr/>
        </p:nvSpPr>
        <p:spPr>
          <a:xfrm>
            <a:off x="3205200" y="33405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71"/>
          <p:cNvSpPr txBox="1"/>
          <p:nvPr/>
        </p:nvSpPr>
        <p:spPr>
          <a:xfrm>
            <a:off x="7674900" y="32643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7" name="Google Shape;627;p71"/>
          <p:cNvSpPr txBox="1"/>
          <p:nvPr/>
        </p:nvSpPr>
        <p:spPr>
          <a:xfrm>
            <a:off x="7440100" y="4351675"/>
            <a:ext cx="186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MEAN ERROR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75" y="2895076"/>
            <a:ext cx="7864151" cy="12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6841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7" name="Google Shape;97;p1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8" name="Google Shape;98;p1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7365100" y="3006400"/>
            <a:ext cx="1220700" cy="118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3" name="Google Shape;633;p72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Average error is the expected performance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34" name="Google Shape;634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35" name="Google Shape;635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36" name="Google Shape;636;p72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637" name="Google Shape;637;p72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38" name="Google Shape;638;p72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39" name="Google Shape;639;p72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40" name="Google Shape;640;p72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41" name="Google Shape;641;p72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42" name="Google Shape;642;p72"/>
          <p:cNvGraphicFramePr/>
          <p:nvPr/>
        </p:nvGraphicFramePr>
        <p:xfrm>
          <a:off x="492100" y="387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43" name="Google Shape;643;p72"/>
          <p:cNvSpPr txBox="1"/>
          <p:nvPr/>
        </p:nvSpPr>
        <p:spPr>
          <a:xfrm>
            <a:off x="7720850" y="385290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K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4" name="Google Shape;644;p72"/>
          <p:cNvSpPr txBox="1"/>
          <p:nvPr/>
        </p:nvSpPr>
        <p:spPr>
          <a:xfrm>
            <a:off x="3205200" y="33405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5" name="Google Shape;645;p72"/>
          <p:cNvSpPr txBox="1"/>
          <p:nvPr/>
        </p:nvSpPr>
        <p:spPr>
          <a:xfrm>
            <a:off x="7674900" y="32643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6" name="Google Shape;646;p72"/>
          <p:cNvSpPr txBox="1"/>
          <p:nvPr/>
        </p:nvSpPr>
        <p:spPr>
          <a:xfrm>
            <a:off x="7440100" y="4351675"/>
            <a:ext cx="186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MEAN ERROR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2" name="Google Shape;652;p7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were able to train on all data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evaluate on all data!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get a better sense of true performance across multiple potential splits.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the cost of this?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have to repeat computations K number of times!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53" name="Google Shape;653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4" name="Google Shape;654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known as K-fold cross-validation.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Common choice for K is 10 so each test set is 10% of your total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Largest K possible would be K equal to the number of number of rows.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known as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leave one out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Computationally expensive!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1" name="Google Shape;661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62" name="Google Shape;662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8" name="Google Shape;668;p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One consideration to note with K-fold cross validation and a standard train test split is fairly tuning hyperparameters.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we tune hyperparameters to test data performance, are we ever fairly getting performance metrics?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9" name="Google Shape;669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0" name="Google Shape;670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can we understand how the model behaves for data that is has not seen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not been influenced by for hyperparameter tuning?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this we can use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hold out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what this looks like...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77" name="Google Shape;677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8" name="Google Shape;678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4" name="Google Shape;684;p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entire data set: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5" name="Google Shape;685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86" name="Google Shape;686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7" name="Google Shape;687;p77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3" name="Google Shape;693;p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Remove a hold out test set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94" name="Google Shape;694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5" name="Google Shape;695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6" name="Google Shape;696;p78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7" name="Google Shape;697;p78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3" name="Google Shape;703;p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 “classic” train test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4" name="Google Shape;704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5" name="Google Shape;705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6" name="Google Shape;706;p79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7" name="Google Shape;707;p79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3" name="Google Shape;713;p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and tune on this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14" name="Google Shape;714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15" name="Google Shape;715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6" name="Google Shape;716;p80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7" name="Google Shape;717;p80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sp>
        <p:nvSpPr>
          <p:cNvPr id="718" name="Google Shape;718;p80"/>
          <p:cNvSpPr/>
          <p:nvPr/>
        </p:nvSpPr>
        <p:spPr>
          <a:xfrm>
            <a:off x="326000" y="1738650"/>
            <a:ext cx="6537900" cy="833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4" name="Google Shape;724;p8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Or K-Fold cross validation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5" name="Google Shape;725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26" name="Google Shape;726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7" name="Google Shape;727;p81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8" name="Google Shape;728;p81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9" name="Google Shape;729;p81"/>
          <p:cNvGraphicFramePr/>
          <p:nvPr/>
        </p:nvGraphicFramePr>
        <p:xfrm>
          <a:off x="492100" y="249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0" name="Google Shape;730;p81"/>
          <p:cNvGraphicFramePr/>
          <p:nvPr/>
        </p:nvGraphicFramePr>
        <p:xfrm>
          <a:off x="492100" y="347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31" name="Google Shape;731;p81"/>
          <p:cNvSpPr txBox="1"/>
          <p:nvPr/>
        </p:nvSpPr>
        <p:spPr>
          <a:xfrm>
            <a:off x="2748750" y="28945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square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coefficients are shrunk by the same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not necessarily eliminate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" name="Google Shape;106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" name="Google Shape;107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7" name="Google Shape;737;p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tune on this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38" name="Google Shape;738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9" name="Google Shape;739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0" name="Google Shape;740;p82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1" name="Google Shape;741;p82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2" name="Google Shape;742;p82"/>
          <p:cNvGraphicFramePr/>
          <p:nvPr/>
        </p:nvGraphicFramePr>
        <p:xfrm>
          <a:off x="492100" y="249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3" name="Google Shape;743;p82"/>
          <p:cNvGraphicFramePr/>
          <p:nvPr/>
        </p:nvGraphicFramePr>
        <p:xfrm>
          <a:off x="492100" y="347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44" name="Google Shape;744;p82"/>
          <p:cNvSpPr txBox="1"/>
          <p:nvPr/>
        </p:nvSpPr>
        <p:spPr>
          <a:xfrm>
            <a:off x="2748750" y="28945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5" name="Google Shape;745;p82"/>
          <p:cNvSpPr/>
          <p:nvPr/>
        </p:nvSpPr>
        <p:spPr>
          <a:xfrm>
            <a:off x="326000" y="1738650"/>
            <a:ext cx="6537900" cy="2601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1" name="Google Shape;751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training and tuning perform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 evaluation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hold out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2" name="Google Shape;752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3" name="Google Shape;753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4" name="Google Shape;754;p83"/>
          <p:cNvGraphicFramePr/>
          <p:nvPr/>
        </p:nvGraphicFramePr>
        <p:xfrm>
          <a:off x="492100" y="232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5" name="Google Shape;755;p83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6" name="Google Shape;756;p83"/>
          <p:cNvGraphicFramePr/>
          <p:nvPr/>
        </p:nvGraphicFramePr>
        <p:xfrm>
          <a:off x="492100" y="28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7" name="Google Shape;757;p83"/>
          <p:cNvGraphicFramePr/>
          <p:nvPr/>
        </p:nvGraphicFramePr>
        <p:xfrm>
          <a:off x="492100" y="385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58" name="Google Shape;758;p83"/>
          <p:cNvSpPr txBox="1"/>
          <p:nvPr/>
        </p:nvSpPr>
        <p:spPr>
          <a:xfrm>
            <a:off x="2748750" y="31993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9" name="Google Shape;759;p83"/>
          <p:cNvSpPr/>
          <p:nvPr/>
        </p:nvSpPr>
        <p:spPr>
          <a:xfrm>
            <a:off x="8113700" y="1764450"/>
            <a:ext cx="996000" cy="80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0" name="Google Shape;760;p83"/>
          <p:cNvCxnSpPr>
            <a:endCxn id="759" idx="2"/>
          </p:cNvCxnSpPr>
          <p:nvPr/>
        </p:nvCxnSpPr>
        <p:spPr>
          <a:xfrm flipH="1" rot="10800000">
            <a:off x="6719000" y="2571750"/>
            <a:ext cx="1892700" cy="1593900"/>
          </a:xfrm>
          <a:prstGeom prst="curvedConnector2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6" name="Google Shape;766;p8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tune after this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test evaluation!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67" name="Google Shape;767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68" name="Google Shape;768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9" name="Google Shape;769;p84"/>
          <p:cNvGraphicFramePr/>
          <p:nvPr/>
        </p:nvGraphicFramePr>
        <p:xfrm>
          <a:off x="492100" y="232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0" name="Google Shape;770;p84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1" name="Google Shape;771;p84"/>
          <p:cNvGraphicFramePr/>
          <p:nvPr/>
        </p:nvGraphicFramePr>
        <p:xfrm>
          <a:off x="492100" y="28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2" name="Google Shape;772;p84"/>
          <p:cNvGraphicFramePr/>
          <p:nvPr/>
        </p:nvGraphicFramePr>
        <p:xfrm>
          <a:off x="492100" y="385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73" name="Google Shape;773;p84"/>
          <p:cNvSpPr txBox="1"/>
          <p:nvPr/>
        </p:nvSpPr>
        <p:spPr>
          <a:xfrm>
            <a:off x="2748750" y="31993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4" name="Google Shape;774;p84"/>
          <p:cNvSpPr/>
          <p:nvPr/>
        </p:nvSpPr>
        <p:spPr>
          <a:xfrm>
            <a:off x="8113700" y="1764450"/>
            <a:ext cx="996000" cy="80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5" name="Google Shape;775;p84"/>
          <p:cNvCxnSpPr>
            <a:endCxn id="774" idx="2"/>
          </p:cNvCxnSpPr>
          <p:nvPr/>
        </p:nvCxnSpPr>
        <p:spPr>
          <a:xfrm flipH="1" rot="10800000">
            <a:off x="6719000" y="2571750"/>
            <a:ext cx="1892700" cy="1593900"/>
          </a:xfrm>
          <a:prstGeom prst="curvedConnector2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| Validation | Test Split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Allows us to get a true final performance metric to report.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editing model after this!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2" name="Google Shape;782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83" name="Google Shape;783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4" name="Google Shape;784;p85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5" name="Google Shape;785;p85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{C6C49A40-F4F2-4676-98BD-7E28D1BBE838}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sp>
        <p:nvSpPr>
          <p:cNvPr id="786" name="Google Shape;786;p85"/>
          <p:cNvSpPr txBox="1"/>
          <p:nvPr/>
        </p:nvSpPr>
        <p:spPr>
          <a:xfrm>
            <a:off x="1853000" y="233767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7" name="Google Shape;787;p85"/>
          <p:cNvSpPr txBox="1"/>
          <p:nvPr/>
        </p:nvSpPr>
        <p:spPr>
          <a:xfrm>
            <a:off x="7933050" y="22854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85"/>
          <p:cNvSpPr txBox="1"/>
          <p:nvPr/>
        </p:nvSpPr>
        <p:spPr>
          <a:xfrm>
            <a:off x="4645725" y="2285400"/>
            <a:ext cx="192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VALIDATION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4" name="Google Shape;794;p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these approaches are valid, each situation is unique!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in mind: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Previous modeling work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Reporting requirements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Fairness of evaluation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Context of data and model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5" name="Google Shape;795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96" name="Google Shape;796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8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regularization methods have tunable parameters we can adjust based on cross-validation techniques.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simplicity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there are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times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 the course we will opt for a simple two part train test split.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3" name="Google Shape;803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4" name="Google Shape;804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Regularization for Linear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Data Set Up</a:t>
            </a:r>
            <a:endParaRPr sz="4000"/>
          </a:p>
        </p:txBody>
      </p:sp>
      <p:pic>
        <p:nvPicPr>
          <p:cNvPr descr="watermark.jpg" id="811" name="Google Shape;811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2" name="Google Shape;812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8" name="Google Shape;818;p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Theory and Intuition</a:t>
            </a:r>
            <a:endParaRPr sz="3300"/>
          </a:p>
        </p:txBody>
      </p:sp>
      <p:pic>
        <p:nvPicPr>
          <p:cNvPr descr="watermark.jpg" id="819" name="Google Shape;819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20" name="Google Shape;820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6" name="Google Shape;826;p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is a regularization technique that works by helping reduce the potential for overfitting to the training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does this by adding in a penalty term to the error that is based on the squared value of the coefficients.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27" name="Google Shape;827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28" name="Google Shape;828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4" name="Google Shape;834;p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is a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method for Linear Regression.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Relevant Reading in ISLR: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6.2.1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 main concepts behind how Ridge Regression works...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35" name="Google Shape;835;p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6" name="Google Shape;836;p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square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4" name="Google Shape;114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5" name="Google Shape;115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450" y="2842552"/>
            <a:ext cx="6801649" cy="13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/>
          <p:nvPr/>
        </p:nvSpPr>
        <p:spPr>
          <a:xfrm>
            <a:off x="7008925" y="3006400"/>
            <a:ext cx="1062600" cy="118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2" name="Google Shape;842;p9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the general formula for the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line: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43" name="Google Shape;843;p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44" name="Google Shape;844;p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025" y="2811775"/>
            <a:ext cx="6729449" cy="8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1" name="Google Shape;851;p9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Beta coefficients were solved by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minimizing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residual sum of squares (RSS).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2" name="Google Shape;852;p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3" name="Google Shape;853;p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025" y="2811775"/>
            <a:ext cx="6729449" cy="8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0" name="Google Shape;860;p9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Beta coefficients were solved by minimizing the residual sum of squares (RSS).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61" name="Google Shape;861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62" name="Google Shape;862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94"/>
          <p:cNvPicPr preferRelativeResize="0"/>
          <p:nvPr/>
        </p:nvPicPr>
        <p:blipFill rotWithShape="1">
          <a:blip r:embed="rId4">
            <a:alphaModFix/>
          </a:blip>
          <a:srcRect b="51037" l="0" r="55152" t="0"/>
          <a:stretch/>
        </p:blipFill>
        <p:spPr>
          <a:xfrm>
            <a:off x="2471713" y="2848350"/>
            <a:ext cx="4200574" cy="12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9" name="Google Shape;869;p9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substitute our regression equation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0" name="Google Shape;870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71" name="Google Shape;871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95"/>
          <p:cNvPicPr preferRelativeResize="0"/>
          <p:nvPr/>
        </p:nvPicPr>
        <p:blipFill rotWithShape="1">
          <a:blip r:embed="rId4">
            <a:alphaModFix/>
          </a:blip>
          <a:srcRect b="51037" l="0" r="55152" t="0"/>
          <a:stretch/>
        </p:blipFill>
        <p:spPr>
          <a:xfrm>
            <a:off x="2471713" y="2848350"/>
            <a:ext cx="4200574" cy="12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8" name="Google Shape;878;p9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substitute our regression equation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9" name="Google Shape;879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0" name="Google Shape;880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550" y="2324525"/>
            <a:ext cx="8062401" cy="22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7" name="Google Shape;887;p9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then summarize RSS as: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8" name="Google Shape;888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9" name="Google Shape;889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97"/>
          <p:cNvPicPr preferRelativeResize="0"/>
          <p:nvPr/>
        </p:nvPicPr>
        <p:blipFill rotWithShape="1">
          <a:blip r:embed="rId4">
            <a:alphaModFix/>
          </a:blip>
          <a:srcRect b="10746" l="0" r="10841" t="0"/>
          <a:stretch/>
        </p:blipFill>
        <p:spPr>
          <a:xfrm>
            <a:off x="1419300" y="2212000"/>
            <a:ext cx="5621574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97"/>
          <p:cNvPicPr preferRelativeResize="0"/>
          <p:nvPr/>
        </p:nvPicPr>
        <p:blipFill rotWithShape="1">
          <a:blip r:embed="rId5">
            <a:alphaModFix/>
          </a:blip>
          <a:srcRect b="0" l="0" r="50109" t="-1615"/>
          <a:stretch/>
        </p:blipFill>
        <p:spPr>
          <a:xfrm>
            <a:off x="2690400" y="2253575"/>
            <a:ext cx="4592798" cy="18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97" name="Google Shape;897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8" name="Google Shape;898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98"/>
          <p:cNvPicPr preferRelativeResize="0"/>
          <p:nvPr/>
        </p:nvPicPr>
        <p:blipFill rotWithShape="1">
          <a:blip r:embed="rId4">
            <a:alphaModFix/>
          </a:blip>
          <a:srcRect b="10746" l="0" r="10841" t="0"/>
          <a:stretch/>
        </p:blipFill>
        <p:spPr>
          <a:xfrm>
            <a:off x="1419300" y="2212000"/>
            <a:ext cx="5621574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98"/>
          <p:cNvPicPr preferRelativeResize="0"/>
          <p:nvPr/>
        </p:nvPicPr>
        <p:blipFill rotWithShape="1">
          <a:blip r:embed="rId5">
            <a:alphaModFix/>
          </a:blip>
          <a:srcRect b="0" l="0" r="50109" t="-1615"/>
          <a:stretch/>
        </p:blipFill>
        <p:spPr>
          <a:xfrm>
            <a:off x="2690400" y="2253575"/>
            <a:ext cx="4592798" cy="18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9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goal of Ridge Regression is to help prevent overfitting by adding an additional penalty term.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7" name="Google Shape;907;p9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adds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shrinkage penalty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08" name="Google Shape;908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09" name="Google Shape;909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99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99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9"/>
          <p:cNvSpPr/>
          <p:nvPr/>
        </p:nvSpPr>
        <p:spPr>
          <a:xfrm>
            <a:off x="7278625" y="2532900"/>
            <a:ext cx="1717200" cy="162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99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9" name="Google Shape;919;p10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seeks to minimize this entire error term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RSS + Penalty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20" name="Google Shape;920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21" name="Google Shape;921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00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00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100"/>
          <p:cNvSpPr/>
          <p:nvPr/>
        </p:nvSpPr>
        <p:spPr>
          <a:xfrm>
            <a:off x="7278625" y="2532900"/>
            <a:ext cx="1717200" cy="162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100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1" name="Google Shape;931;p10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hrinkage penalty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based off the squared coefficient: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32" name="Google Shape;932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33" name="Google Shape;933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01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01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101"/>
          <p:cNvSpPr/>
          <p:nvPr/>
        </p:nvSpPr>
        <p:spPr>
          <a:xfrm>
            <a:off x="8522200" y="2976375"/>
            <a:ext cx="473700" cy="71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101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combines L1 and L2 with the addition of an alpha parameter deciding the ratio between them: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4" name="Google Shape;124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5" name="Google Shape;125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75" y="3026574"/>
            <a:ext cx="7864148" cy="13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3" name="Google Shape;943;p10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hrinkage penalty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tunable lambda parameter!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44" name="Google Shape;944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45" name="Google Shape;945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02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02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102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102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5" name="Google Shape;955;p10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Lambda determines how severe the penalty is.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56" name="Google Shape;956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57" name="Google Shape;957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103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7" name="Google Shape;967;p1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theory it can be any value from 0 to positive infinity.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8" name="Google Shape;968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9" name="Google Shape;969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04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04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104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104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9" name="Google Shape;979;p1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it is zero, then it is simply back to RSS.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80" name="Google Shape;980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81" name="Google Shape;981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05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05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105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05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1" name="Google Shape;991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2" name="Google Shape;992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06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106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6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96" name="Google Shape;996;p106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a simple thought experiment to get an intuition behind Ridge Regression...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02" name="Google Shape;1002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3" name="Google Shape;1003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07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the following data set.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05" name="Google Shape;1005;p10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06" name="Google Shape;1006;p10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07" name="Google Shape;1007;p107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0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07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0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10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107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107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107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10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10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10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10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19" name="Google Shape;1019;p10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20" name="Google Shape;1020;p10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26" name="Google Shape;1026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27" name="Google Shape;1027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108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split it into a training set and test set: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29" name="Google Shape;1029;p10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30" name="Google Shape;1030;p10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31" name="Google Shape;1031;p108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10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08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0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0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08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08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08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0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0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0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0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43" name="Google Shape;1043;p10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44" name="Google Shape;1044;p10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50" name="Google Shape;1050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1" name="Google Shape;1051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0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we can fit on the training data to produce the line: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53" name="Google Shape;1053;p10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54" name="Google Shape;1054;p10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55" name="Google Shape;1055;p10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0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0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0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0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0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0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2" name="Google Shape;1062;p10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3" name="Google Shape;1063;p10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9" name="Google Shape;1069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0" name="Google Shape;1070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1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Regardless of RSS or Ridge error, we’re still trying to create a line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72" name="Google Shape;1072;p11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73" name="Google Shape;1073;p11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74" name="Google Shape;1074;p11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11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1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1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1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1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1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81" name="Google Shape;1081;p11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82" name="Google Shape;1082;p11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88" name="Google Shape;1088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89" name="Google Shape;1089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1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only difference would be the coefficients found.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91" name="Google Shape;1091;p111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92" name="Google Shape;1092;p111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93" name="Google Shape;1093;p111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11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11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11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11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11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11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00" name="Google Shape;1100;p111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01" name="Google Shape;1101;p111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